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7"/>
  </p:notesMasterIdLst>
  <p:sldIdLst>
    <p:sldId id="262" r:id="rId5"/>
    <p:sldId id="260" r:id="rId6"/>
  </p:sldIdLst>
  <p:sldSz cx="6858000" cy="9720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grid Wolthoff | M&amp;I/Partners" initials="SM" lastIdx="1" clrIdx="0">
    <p:extLst>
      <p:ext uri="{19B8F6BF-5375-455C-9EA6-DF929625EA0E}">
        <p15:presenceInfo xmlns:p15="http://schemas.microsoft.com/office/powerpoint/2012/main" userId="S::sigrid.wolthoff@mxi.nl::5ecd061c-85e2-4c04-9402-0b9aa860b367" providerId="AD"/>
      </p:ext>
    </p:extLst>
  </p:cmAuthor>
  <p:cmAuthor id="2" name="Xadya van Bruxvoort" initials="XvB" lastIdx="2" clrIdx="1">
    <p:extLst>
      <p:ext uri="{19B8F6BF-5375-455C-9EA6-DF929625EA0E}">
        <p15:presenceInfo xmlns:p15="http://schemas.microsoft.com/office/powerpoint/2012/main" userId="S::xadbr@mxi.nl::e4d14621-fe09-450b-a0c8-df5dbac97f6f" providerId="AD"/>
      </p:ext>
    </p:extLst>
  </p:cmAuthor>
  <p:cmAuthor id="3" name="Tobias van Oerle" initials="TvO" lastIdx="3" clrIdx="2">
    <p:extLst>
      <p:ext uri="{19B8F6BF-5375-455C-9EA6-DF929625EA0E}">
        <p15:presenceInfo xmlns:p15="http://schemas.microsoft.com/office/powerpoint/2012/main" userId="S::tobias.van.oerle@mxi.nl::f436a9f2-8d3c-47c0-a9d5-7688b99e9f10" providerId="AD"/>
      </p:ext>
    </p:extLst>
  </p:cmAuthor>
  <p:cmAuthor id="4" name="Veerle Leenders" initials="VL" lastIdx="1" clrIdx="3">
    <p:extLst>
      <p:ext uri="{19B8F6BF-5375-455C-9EA6-DF929625EA0E}">
        <p15:presenceInfo xmlns:p15="http://schemas.microsoft.com/office/powerpoint/2012/main" userId="S::veerle.leenders@mxi.nl::38d9c090-044c-407f-afdf-94034244d30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8893"/>
    <a:srgbClr val="3FA3C1"/>
    <a:srgbClr val="758893"/>
    <a:srgbClr val="FEC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016B38-B915-46A2-9334-8BB70936B5EF}" v="5" dt="2021-05-24T10:20:16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30625-4D11-44D5-BB8D-190DFC767B80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143000"/>
            <a:ext cx="2178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B204E-ED52-41A1-B5C6-9B168A7171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4463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6B204E-ED52-41A1-B5C6-9B168A7171E2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4787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0794"/>
            <a:ext cx="5829300" cy="338409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105389"/>
            <a:ext cx="5143500" cy="234681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3374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068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17514"/>
            <a:ext cx="1478756" cy="823747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17514"/>
            <a:ext cx="4350544" cy="8237474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7600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119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23318"/>
            <a:ext cx="5915025" cy="404335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04929"/>
            <a:ext cx="5915025" cy="212630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85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587570"/>
            <a:ext cx="2914650" cy="616741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587570"/>
            <a:ext cx="2914650" cy="616741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866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17516"/>
            <a:ext cx="5915025" cy="187880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382815"/>
            <a:ext cx="2901255" cy="116778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550596"/>
            <a:ext cx="2901255" cy="522239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382815"/>
            <a:ext cx="2915543" cy="116778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550596"/>
            <a:ext cx="2915543" cy="522239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32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721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468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018"/>
            <a:ext cx="2211884" cy="22680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99540"/>
            <a:ext cx="3471863" cy="690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16079"/>
            <a:ext cx="2211884" cy="5402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45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018"/>
            <a:ext cx="2211884" cy="22680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99540"/>
            <a:ext cx="3471863" cy="690768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16079"/>
            <a:ext cx="2211884" cy="5402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5995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17516"/>
            <a:ext cx="5915025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587570"/>
            <a:ext cx="5915025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009246"/>
            <a:ext cx="154305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F52A4-0E04-4614-AD9A-DDC4A34242E2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009246"/>
            <a:ext cx="2314575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009246"/>
            <a:ext cx="154305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36C4E-2021-46E7-9789-531400D34D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591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xi.nl/mensen/164/xadya-van-bruxvoor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xi.nl/ev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mailto:Xadya.van.Bruxvoort@mxi.nl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hthoek 61">
            <a:extLst>
              <a:ext uri="{FF2B5EF4-FFF2-40B4-BE49-F238E27FC236}">
                <a16:creationId xmlns:a16="http://schemas.microsoft.com/office/drawing/2014/main" id="{4444A592-61A4-4E9A-BA9F-C31DEAD24FE9}"/>
              </a:ext>
            </a:extLst>
          </p:cNvPr>
          <p:cNvSpPr/>
          <p:nvPr/>
        </p:nvSpPr>
        <p:spPr>
          <a:xfrm>
            <a:off x="14615" y="9263705"/>
            <a:ext cx="6858000" cy="465473"/>
          </a:xfrm>
          <a:prstGeom prst="rect">
            <a:avLst/>
          </a:prstGeom>
          <a:solidFill>
            <a:schemeClr val="tx2">
              <a:alpha val="1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101" tIns="47551" rIns="95101" bIns="4755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1548E42-C1DC-46AD-B071-DBC500C87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" y="-3864084"/>
            <a:ext cx="192124" cy="373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101" tIns="47551" rIns="95101" bIns="47551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51" name="Rechthoek 50">
            <a:extLst>
              <a:ext uri="{FF2B5EF4-FFF2-40B4-BE49-F238E27FC236}">
                <a16:creationId xmlns:a16="http://schemas.microsoft.com/office/drawing/2014/main" id="{8397F820-0457-4958-AEC3-260D2520C6E6}"/>
              </a:ext>
            </a:extLst>
          </p:cNvPr>
          <p:cNvSpPr/>
          <p:nvPr/>
        </p:nvSpPr>
        <p:spPr>
          <a:xfrm>
            <a:off x="0" y="2152589"/>
            <a:ext cx="6858000" cy="5632511"/>
          </a:xfrm>
          <a:prstGeom prst="rect">
            <a:avLst/>
          </a:prstGeom>
          <a:solidFill>
            <a:schemeClr val="tx2">
              <a:alpha val="1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101" tIns="47551" rIns="95101" bIns="4755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/>
          </a:p>
        </p:txBody>
      </p:sp>
      <p:sp>
        <p:nvSpPr>
          <p:cNvPr id="83" name="Titel 1">
            <a:extLst>
              <a:ext uri="{FF2B5EF4-FFF2-40B4-BE49-F238E27FC236}">
                <a16:creationId xmlns:a16="http://schemas.microsoft.com/office/drawing/2014/main" id="{1322A851-C97C-43FE-AE31-E15D1AEF5FEB}"/>
              </a:ext>
            </a:extLst>
          </p:cNvPr>
          <p:cNvSpPr txBox="1">
            <a:spLocks/>
          </p:cNvSpPr>
          <p:nvPr/>
        </p:nvSpPr>
        <p:spPr>
          <a:xfrm>
            <a:off x="-10637" y="2145828"/>
            <a:ext cx="6858000" cy="295749"/>
          </a:xfrm>
          <a:prstGeom prst="rect">
            <a:avLst/>
          </a:prstGeom>
          <a:solidFill>
            <a:schemeClr val="accent4">
              <a:alpha val="14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98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all" spc="0" normalizeH="0" baseline="0" noProof="0">
                <a:ln>
                  <a:noFill/>
                </a:ln>
                <a:solidFill>
                  <a:srgbClr val="0082A6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Fase 1 Uitvoering EVA</a:t>
            </a:r>
          </a:p>
        </p:txBody>
      </p:sp>
      <p:sp>
        <p:nvSpPr>
          <p:cNvPr id="86" name="Rechthoek 85">
            <a:extLst>
              <a:ext uri="{FF2B5EF4-FFF2-40B4-BE49-F238E27FC236}">
                <a16:creationId xmlns:a16="http://schemas.microsoft.com/office/drawing/2014/main" id="{DC7563B0-804D-48AA-80BB-6BE6D2CC7B33}"/>
              </a:ext>
            </a:extLst>
          </p:cNvPr>
          <p:cNvSpPr/>
          <p:nvPr/>
        </p:nvSpPr>
        <p:spPr>
          <a:xfrm>
            <a:off x="194225" y="5723668"/>
            <a:ext cx="4416864" cy="83188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200"/>
          </a:p>
        </p:txBody>
      </p:sp>
      <p:sp>
        <p:nvSpPr>
          <p:cNvPr id="87" name="Ovaal 86">
            <a:extLst>
              <a:ext uri="{FF2B5EF4-FFF2-40B4-BE49-F238E27FC236}">
                <a16:creationId xmlns:a16="http://schemas.microsoft.com/office/drawing/2014/main" id="{F88C2BE6-AEA3-4017-9020-DBB075CC447C}"/>
              </a:ext>
            </a:extLst>
          </p:cNvPr>
          <p:cNvSpPr/>
          <p:nvPr/>
        </p:nvSpPr>
        <p:spPr>
          <a:xfrm>
            <a:off x="374288" y="5953203"/>
            <a:ext cx="379535" cy="3660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>
                <a:solidFill>
                  <a:schemeClr val="accent4"/>
                </a:solidFill>
              </a:rPr>
              <a:t>04</a:t>
            </a:r>
          </a:p>
        </p:txBody>
      </p:sp>
      <p:sp>
        <p:nvSpPr>
          <p:cNvPr id="82" name="Rechthoek 81">
            <a:extLst>
              <a:ext uri="{FF2B5EF4-FFF2-40B4-BE49-F238E27FC236}">
                <a16:creationId xmlns:a16="http://schemas.microsoft.com/office/drawing/2014/main" id="{1CE9A49F-199A-445C-B3A9-BB69E018B5F3}"/>
              </a:ext>
            </a:extLst>
          </p:cNvPr>
          <p:cNvSpPr/>
          <p:nvPr/>
        </p:nvSpPr>
        <p:spPr>
          <a:xfrm>
            <a:off x="194225" y="4678275"/>
            <a:ext cx="4416864" cy="83188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200"/>
          </a:p>
        </p:txBody>
      </p:sp>
      <p:sp>
        <p:nvSpPr>
          <p:cNvPr id="84" name="Ovaal 83">
            <a:extLst>
              <a:ext uri="{FF2B5EF4-FFF2-40B4-BE49-F238E27FC236}">
                <a16:creationId xmlns:a16="http://schemas.microsoft.com/office/drawing/2014/main" id="{0D9779CD-4EC6-4EEB-8E41-A7C9271B04C0}"/>
              </a:ext>
            </a:extLst>
          </p:cNvPr>
          <p:cNvSpPr/>
          <p:nvPr/>
        </p:nvSpPr>
        <p:spPr>
          <a:xfrm>
            <a:off x="374289" y="4907810"/>
            <a:ext cx="379535" cy="3660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>
                <a:solidFill>
                  <a:schemeClr val="accent4"/>
                </a:solidFill>
              </a:rPr>
              <a:t>03</a:t>
            </a:r>
          </a:p>
        </p:txBody>
      </p:sp>
      <p:sp>
        <p:nvSpPr>
          <p:cNvPr id="42" name="Rechthoek 41">
            <a:extLst>
              <a:ext uri="{FF2B5EF4-FFF2-40B4-BE49-F238E27FC236}">
                <a16:creationId xmlns:a16="http://schemas.microsoft.com/office/drawing/2014/main" id="{30F334A5-943F-453C-8DFC-338AF9ACA322}"/>
              </a:ext>
            </a:extLst>
          </p:cNvPr>
          <p:cNvSpPr/>
          <p:nvPr/>
        </p:nvSpPr>
        <p:spPr>
          <a:xfrm>
            <a:off x="4731593" y="7925877"/>
            <a:ext cx="1932180" cy="5324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900" baseline="-25000"/>
          </a:p>
        </p:txBody>
      </p:sp>
      <p:sp>
        <p:nvSpPr>
          <p:cNvPr id="43" name="Ovaal 42">
            <a:extLst>
              <a:ext uri="{FF2B5EF4-FFF2-40B4-BE49-F238E27FC236}">
                <a16:creationId xmlns:a16="http://schemas.microsoft.com/office/drawing/2014/main" id="{9C0CC5A6-A64D-4020-95BB-F9D89BBC1A9B}"/>
              </a:ext>
            </a:extLst>
          </p:cNvPr>
          <p:cNvSpPr/>
          <p:nvPr/>
        </p:nvSpPr>
        <p:spPr>
          <a:xfrm>
            <a:off x="4831003" y="8000123"/>
            <a:ext cx="379535" cy="3654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>
                <a:solidFill>
                  <a:schemeClr val="tx2"/>
                </a:solidFill>
              </a:rPr>
              <a:t>05a</a:t>
            </a:r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87D6DB8B-8BEE-4328-BF4A-982AA69F1A3B}"/>
              </a:ext>
            </a:extLst>
          </p:cNvPr>
          <p:cNvSpPr txBox="1"/>
          <p:nvPr/>
        </p:nvSpPr>
        <p:spPr>
          <a:xfrm>
            <a:off x="5319362" y="7983727"/>
            <a:ext cx="960815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1100" b="1" dirty="0">
                <a:solidFill>
                  <a:schemeClr val="bg1"/>
                </a:solidFill>
              </a:rPr>
              <a:t>Akkoord?</a:t>
            </a:r>
          </a:p>
          <a:p>
            <a:r>
              <a:rPr lang="nl-NL" sz="1100" dirty="0">
                <a:solidFill>
                  <a:schemeClr val="bg1"/>
                </a:solidFill>
              </a:rPr>
              <a:t>Afronding</a:t>
            </a:r>
          </a:p>
        </p:txBody>
      </p:sp>
      <p:sp>
        <p:nvSpPr>
          <p:cNvPr id="76" name="Rechthoek 75">
            <a:extLst>
              <a:ext uri="{FF2B5EF4-FFF2-40B4-BE49-F238E27FC236}">
                <a16:creationId xmlns:a16="http://schemas.microsoft.com/office/drawing/2014/main" id="{74035E5B-3290-4240-81D7-98194B3820E0}"/>
              </a:ext>
            </a:extLst>
          </p:cNvPr>
          <p:cNvSpPr/>
          <p:nvPr/>
        </p:nvSpPr>
        <p:spPr>
          <a:xfrm>
            <a:off x="194225" y="7925877"/>
            <a:ext cx="4416864" cy="113531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200"/>
          </a:p>
        </p:txBody>
      </p:sp>
      <p:sp>
        <p:nvSpPr>
          <p:cNvPr id="77" name="Ovaal 76">
            <a:extLst>
              <a:ext uri="{FF2B5EF4-FFF2-40B4-BE49-F238E27FC236}">
                <a16:creationId xmlns:a16="http://schemas.microsoft.com/office/drawing/2014/main" id="{7CB0900C-98B3-45C4-BBFA-88BBB8A037BF}"/>
              </a:ext>
            </a:extLst>
          </p:cNvPr>
          <p:cNvSpPr/>
          <p:nvPr/>
        </p:nvSpPr>
        <p:spPr>
          <a:xfrm>
            <a:off x="391679" y="8300931"/>
            <a:ext cx="379535" cy="3660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>
                <a:solidFill>
                  <a:schemeClr val="accent4"/>
                </a:solidFill>
              </a:rPr>
              <a:t>05</a:t>
            </a:r>
          </a:p>
        </p:txBody>
      </p:sp>
      <p:sp>
        <p:nvSpPr>
          <p:cNvPr id="74" name="Rechthoek 73">
            <a:extLst>
              <a:ext uri="{FF2B5EF4-FFF2-40B4-BE49-F238E27FC236}">
                <a16:creationId xmlns:a16="http://schemas.microsoft.com/office/drawing/2014/main" id="{E9A82ECE-C241-4FA4-A784-33F0E82AF891}"/>
              </a:ext>
            </a:extLst>
          </p:cNvPr>
          <p:cNvSpPr/>
          <p:nvPr/>
        </p:nvSpPr>
        <p:spPr>
          <a:xfrm>
            <a:off x="194225" y="3632882"/>
            <a:ext cx="4416864" cy="83188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200"/>
          </a:p>
        </p:txBody>
      </p:sp>
      <p:sp>
        <p:nvSpPr>
          <p:cNvPr id="75" name="Ovaal 74">
            <a:extLst>
              <a:ext uri="{FF2B5EF4-FFF2-40B4-BE49-F238E27FC236}">
                <a16:creationId xmlns:a16="http://schemas.microsoft.com/office/drawing/2014/main" id="{D5E3064C-AABD-43EB-89F6-2A6AB573E0C0}"/>
              </a:ext>
            </a:extLst>
          </p:cNvPr>
          <p:cNvSpPr/>
          <p:nvPr/>
        </p:nvSpPr>
        <p:spPr>
          <a:xfrm>
            <a:off x="382144" y="3861880"/>
            <a:ext cx="379535" cy="3660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>
                <a:solidFill>
                  <a:schemeClr val="accent4"/>
                </a:solidFill>
              </a:rPr>
              <a:t>02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95794CE-8072-40C8-AB4E-BCAB5A3E7CF3}"/>
              </a:ext>
            </a:extLst>
          </p:cNvPr>
          <p:cNvSpPr/>
          <p:nvPr/>
        </p:nvSpPr>
        <p:spPr>
          <a:xfrm>
            <a:off x="199479" y="2611798"/>
            <a:ext cx="4416864" cy="83188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200"/>
          </a:p>
        </p:txBody>
      </p:sp>
      <p:sp>
        <p:nvSpPr>
          <p:cNvPr id="15" name="Ovaal 14">
            <a:extLst>
              <a:ext uri="{FF2B5EF4-FFF2-40B4-BE49-F238E27FC236}">
                <a16:creationId xmlns:a16="http://schemas.microsoft.com/office/drawing/2014/main" id="{EDCB6D56-6DB7-4112-88C5-C77C643E6ECB}"/>
              </a:ext>
            </a:extLst>
          </p:cNvPr>
          <p:cNvSpPr/>
          <p:nvPr/>
        </p:nvSpPr>
        <p:spPr>
          <a:xfrm>
            <a:off x="395976" y="2848010"/>
            <a:ext cx="379535" cy="3660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>
                <a:solidFill>
                  <a:schemeClr val="accent4"/>
                </a:solidFill>
              </a:rPr>
              <a:t>01</a:t>
            </a:r>
          </a:p>
        </p:txBody>
      </p:sp>
      <p:sp>
        <p:nvSpPr>
          <p:cNvPr id="46" name="Stroomdiagram: Scheidingslijn 45">
            <a:extLst>
              <a:ext uri="{FF2B5EF4-FFF2-40B4-BE49-F238E27FC236}">
                <a16:creationId xmlns:a16="http://schemas.microsoft.com/office/drawing/2014/main" id="{D001338D-AE02-4A9C-B604-3AAAA8A25E64}"/>
              </a:ext>
            </a:extLst>
          </p:cNvPr>
          <p:cNvSpPr/>
          <p:nvPr/>
        </p:nvSpPr>
        <p:spPr>
          <a:xfrm>
            <a:off x="4731593" y="8528789"/>
            <a:ext cx="1932180" cy="53240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900"/>
          </a:p>
        </p:txBody>
      </p:sp>
      <p:sp>
        <p:nvSpPr>
          <p:cNvPr id="47" name="Ovaal 46">
            <a:extLst>
              <a:ext uri="{FF2B5EF4-FFF2-40B4-BE49-F238E27FC236}">
                <a16:creationId xmlns:a16="http://schemas.microsoft.com/office/drawing/2014/main" id="{7FA2D6D6-FFAD-4D2A-81EB-C0E03C0B03C2}"/>
              </a:ext>
            </a:extLst>
          </p:cNvPr>
          <p:cNvSpPr/>
          <p:nvPr/>
        </p:nvSpPr>
        <p:spPr>
          <a:xfrm>
            <a:off x="4795223" y="8599704"/>
            <a:ext cx="379535" cy="36602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>
                <a:solidFill>
                  <a:schemeClr val="tx2"/>
                </a:solidFill>
              </a:rPr>
              <a:t>05b</a:t>
            </a:r>
          </a:p>
        </p:txBody>
      </p:sp>
      <p:sp>
        <p:nvSpPr>
          <p:cNvPr id="48" name="Tekstvak 47">
            <a:extLst>
              <a:ext uri="{FF2B5EF4-FFF2-40B4-BE49-F238E27FC236}">
                <a16:creationId xmlns:a16="http://schemas.microsoft.com/office/drawing/2014/main" id="{528E94A7-7540-421C-9F74-9E1D87C81B95}"/>
              </a:ext>
            </a:extLst>
          </p:cNvPr>
          <p:cNvSpPr txBox="1"/>
          <p:nvPr/>
        </p:nvSpPr>
        <p:spPr>
          <a:xfrm>
            <a:off x="5349985" y="8583850"/>
            <a:ext cx="112402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1100" b="1" dirty="0">
                <a:solidFill>
                  <a:schemeClr val="bg1"/>
                </a:solidFill>
              </a:rPr>
              <a:t>Niet akkoord?</a:t>
            </a:r>
          </a:p>
          <a:p>
            <a:r>
              <a:rPr lang="nl-NL" sz="1100" dirty="0">
                <a:solidFill>
                  <a:schemeClr val="bg1"/>
                </a:solidFill>
              </a:rPr>
              <a:t>Afwijzing</a:t>
            </a:r>
          </a:p>
        </p:txBody>
      </p:sp>
      <p:sp>
        <p:nvSpPr>
          <p:cNvPr id="63" name="Rechthoek 62">
            <a:extLst>
              <a:ext uri="{FF2B5EF4-FFF2-40B4-BE49-F238E27FC236}">
                <a16:creationId xmlns:a16="http://schemas.microsoft.com/office/drawing/2014/main" id="{639E69D0-F0A0-41C8-A57E-2F2158EA9E39}"/>
              </a:ext>
            </a:extLst>
          </p:cNvPr>
          <p:cNvSpPr/>
          <p:nvPr/>
        </p:nvSpPr>
        <p:spPr>
          <a:xfrm>
            <a:off x="4924800" y="6661204"/>
            <a:ext cx="1933199" cy="532406"/>
          </a:xfrm>
          <a:prstGeom prst="rect">
            <a:avLst/>
          </a:prstGeom>
          <a:solidFill>
            <a:srgbClr val="FECE00"/>
          </a:solidFill>
          <a:ln>
            <a:solidFill>
              <a:srgbClr val="FEC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3600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nl-NL" sz="1100" b="1" dirty="0">
                <a:solidFill>
                  <a:schemeClr val="tx1"/>
                </a:solidFill>
                <a:highlight>
                  <a:srgbClr val="FECE00"/>
                </a:highlight>
              </a:rPr>
              <a:t>Verplicht</a:t>
            </a:r>
          </a:p>
          <a:p>
            <a:pPr algn="r"/>
            <a:r>
              <a:rPr lang="nl-NL" sz="1100" dirty="0">
                <a:solidFill>
                  <a:schemeClr val="tx1"/>
                </a:solidFill>
                <a:highlight>
                  <a:srgbClr val="FECE00"/>
                </a:highlight>
              </a:rPr>
              <a:t>Indien hoge restrisico’s: </a:t>
            </a:r>
          </a:p>
          <a:p>
            <a:pPr algn="r"/>
            <a:r>
              <a:rPr lang="nl-NL" sz="1100" b="1" dirty="0">
                <a:solidFill>
                  <a:schemeClr val="tx1"/>
                </a:solidFill>
                <a:highlight>
                  <a:srgbClr val="FECE00"/>
                </a:highlight>
              </a:rPr>
              <a:t>Raadpleeg </a:t>
            </a:r>
            <a:r>
              <a:rPr lang="nl-NL" sz="1100" b="1" dirty="0">
                <a:solidFill>
                  <a:schemeClr val="tx1"/>
                </a:solidFill>
              </a:rPr>
              <a:t>toezichthouder</a:t>
            </a:r>
            <a:endParaRPr lang="nl-NL" sz="1100" b="1" dirty="0">
              <a:solidFill>
                <a:schemeClr val="tx1"/>
              </a:solidFill>
              <a:highlight>
                <a:srgbClr val="FECE00"/>
              </a:highlight>
            </a:endParaRPr>
          </a:p>
        </p:txBody>
      </p:sp>
      <p:sp>
        <p:nvSpPr>
          <p:cNvPr id="66" name="Ovaal 65">
            <a:extLst>
              <a:ext uri="{FF2B5EF4-FFF2-40B4-BE49-F238E27FC236}">
                <a16:creationId xmlns:a16="http://schemas.microsoft.com/office/drawing/2014/main" id="{1316A7C8-FBFD-4323-A3A3-794B5838B8D8}"/>
              </a:ext>
            </a:extLst>
          </p:cNvPr>
          <p:cNvSpPr/>
          <p:nvPr/>
        </p:nvSpPr>
        <p:spPr>
          <a:xfrm>
            <a:off x="4985659" y="6722133"/>
            <a:ext cx="379535" cy="366029"/>
          </a:xfrm>
          <a:prstGeom prst="ellipse">
            <a:avLst/>
          </a:prstGeom>
          <a:solidFill>
            <a:schemeClr val="bg1"/>
          </a:solidFill>
          <a:ln>
            <a:solidFill>
              <a:srgbClr val="FEC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>
                <a:solidFill>
                  <a:schemeClr val="tx1"/>
                </a:solidFill>
              </a:rPr>
              <a:t>04c</a:t>
            </a:r>
          </a:p>
        </p:txBody>
      </p:sp>
      <p:sp>
        <p:nvSpPr>
          <p:cNvPr id="70" name="Rechthoek 69">
            <a:extLst>
              <a:ext uri="{FF2B5EF4-FFF2-40B4-BE49-F238E27FC236}">
                <a16:creationId xmlns:a16="http://schemas.microsoft.com/office/drawing/2014/main" id="{4EF5DB5D-45B4-4634-92AA-F4320C3F21EF}"/>
              </a:ext>
            </a:extLst>
          </p:cNvPr>
          <p:cNvSpPr/>
          <p:nvPr/>
        </p:nvSpPr>
        <p:spPr>
          <a:xfrm>
            <a:off x="2677890" y="6650300"/>
            <a:ext cx="1933200" cy="532406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nl-NL" sz="1100" i="1" dirty="0">
                <a:solidFill>
                  <a:schemeClr val="tx1"/>
                </a:solidFill>
              </a:rPr>
              <a:t>Optioneel</a:t>
            </a:r>
          </a:p>
          <a:p>
            <a:pPr algn="r"/>
            <a:r>
              <a:rPr lang="nl-NL" sz="1100" dirty="0">
                <a:solidFill>
                  <a:schemeClr val="tx1"/>
                </a:solidFill>
              </a:rPr>
              <a:t>Validatie / raadpleging</a:t>
            </a:r>
          </a:p>
          <a:p>
            <a:pPr algn="r"/>
            <a:r>
              <a:rPr lang="nl-NL" sz="1100" dirty="0">
                <a:solidFill>
                  <a:schemeClr val="tx1"/>
                </a:solidFill>
              </a:rPr>
              <a:t>betrokkene</a:t>
            </a:r>
          </a:p>
        </p:txBody>
      </p:sp>
      <p:sp>
        <p:nvSpPr>
          <p:cNvPr id="71" name="Ovaal 70">
            <a:extLst>
              <a:ext uri="{FF2B5EF4-FFF2-40B4-BE49-F238E27FC236}">
                <a16:creationId xmlns:a16="http://schemas.microsoft.com/office/drawing/2014/main" id="{8AB7DFF4-2FA0-424D-B17A-5D66CB0A17CB}"/>
              </a:ext>
            </a:extLst>
          </p:cNvPr>
          <p:cNvSpPr/>
          <p:nvPr/>
        </p:nvSpPr>
        <p:spPr>
          <a:xfrm>
            <a:off x="2748455" y="6711602"/>
            <a:ext cx="379535" cy="36602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>
                <a:solidFill>
                  <a:schemeClr val="tx2"/>
                </a:solidFill>
              </a:rPr>
              <a:t>04b</a:t>
            </a:r>
          </a:p>
        </p:txBody>
      </p:sp>
      <p:sp>
        <p:nvSpPr>
          <p:cNvPr id="60" name="Rechthoek 59">
            <a:extLst>
              <a:ext uri="{FF2B5EF4-FFF2-40B4-BE49-F238E27FC236}">
                <a16:creationId xmlns:a16="http://schemas.microsoft.com/office/drawing/2014/main" id="{2D3B97C8-CA6F-474A-BB2E-5026A94C25DD}"/>
              </a:ext>
            </a:extLst>
          </p:cNvPr>
          <p:cNvSpPr/>
          <p:nvPr/>
        </p:nvSpPr>
        <p:spPr>
          <a:xfrm>
            <a:off x="194967" y="6650851"/>
            <a:ext cx="1933200" cy="53240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nl-NL" sz="1100" b="1" dirty="0"/>
              <a:t>Verplicht</a:t>
            </a:r>
          </a:p>
          <a:p>
            <a:pPr algn="r"/>
            <a:r>
              <a:rPr lang="nl-NL" sz="1100" dirty="0"/>
              <a:t>Validatie door</a:t>
            </a:r>
          </a:p>
          <a:p>
            <a:pPr algn="r"/>
            <a:r>
              <a:rPr lang="nl-NL" sz="1100" dirty="0"/>
              <a:t> projectleider</a:t>
            </a:r>
          </a:p>
        </p:txBody>
      </p:sp>
      <p:sp>
        <p:nvSpPr>
          <p:cNvPr id="61" name="Ovaal 60">
            <a:extLst>
              <a:ext uri="{FF2B5EF4-FFF2-40B4-BE49-F238E27FC236}">
                <a16:creationId xmlns:a16="http://schemas.microsoft.com/office/drawing/2014/main" id="{A22D168E-84E1-4B4F-92AB-5EDE23C41197}"/>
              </a:ext>
            </a:extLst>
          </p:cNvPr>
          <p:cNvSpPr/>
          <p:nvPr/>
        </p:nvSpPr>
        <p:spPr>
          <a:xfrm>
            <a:off x="252034" y="6703096"/>
            <a:ext cx="379535" cy="366029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>
                <a:solidFill>
                  <a:schemeClr val="tx2"/>
                </a:solidFill>
              </a:rPr>
              <a:t>04a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555D0317-5A03-4005-8455-A512A528FC82}"/>
              </a:ext>
            </a:extLst>
          </p:cNvPr>
          <p:cNvSpPr/>
          <p:nvPr/>
        </p:nvSpPr>
        <p:spPr>
          <a:xfrm>
            <a:off x="834984" y="2701533"/>
            <a:ext cx="3779013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b="1" spc="100" dirty="0">
                <a:solidFill>
                  <a:schemeClr val="bg1"/>
                </a:solidFill>
              </a:rPr>
              <a:t>Beschrijving</a:t>
            </a:r>
            <a:endParaRPr lang="nl-NL" sz="1600" b="1" spc="100" dirty="0">
              <a:solidFill>
                <a:schemeClr val="bg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  <a:latin typeface="+mj-lt"/>
              </a:rPr>
              <a:t>Globale beschrijving van het algoritme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  <a:latin typeface="+mj-lt"/>
              </a:rPr>
              <a:t>Procesanalyse van het algoritme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164DB046-C98C-41B3-89D7-127075C24693}"/>
              </a:ext>
            </a:extLst>
          </p:cNvPr>
          <p:cNvSpPr/>
          <p:nvPr/>
        </p:nvSpPr>
        <p:spPr>
          <a:xfrm>
            <a:off x="849386" y="3596044"/>
            <a:ext cx="3529602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1400" b="1" spc="100" dirty="0">
                <a:solidFill>
                  <a:schemeClr val="bg1"/>
                </a:solidFill>
              </a:rPr>
              <a:t>Beoordeling</a:t>
            </a:r>
            <a:r>
              <a:rPr lang="nl-NL" sz="1600" dirty="0"/>
              <a:t>	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  <a:latin typeface="+mj-lt"/>
              </a:rPr>
              <a:t>Wordt  er voldaan aan ethische kaders? (weldoen, niet-schaden, autonomie, rechtvaardigheid en verklaarbaarheid)</a:t>
            </a:r>
            <a:endParaRPr lang="nl-NL" sz="1200" dirty="0">
              <a:solidFill>
                <a:schemeClr val="bg1"/>
              </a:solidFill>
              <a:latin typeface="+mj-lt"/>
              <a:cs typeface="Calibri Light"/>
            </a:endParaRP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D59B58DA-621D-4B07-B43B-28B5757BEE49}"/>
              </a:ext>
            </a:extLst>
          </p:cNvPr>
          <p:cNvSpPr/>
          <p:nvPr/>
        </p:nvSpPr>
        <p:spPr>
          <a:xfrm>
            <a:off x="820151" y="4655575"/>
            <a:ext cx="368080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b="1" spc="100" dirty="0">
                <a:solidFill>
                  <a:schemeClr val="bg1"/>
                </a:solidFill>
              </a:rPr>
              <a:t>Risicoanalyse</a:t>
            </a:r>
            <a:endParaRPr lang="nl-NL" sz="1600" b="1" spc="100" dirty="0">
              <a:solidFill>
                <a:schemeClr val="bg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  <a:latin typeface="+mj-lt"/>
              </a:rPr>
              <a:t>Inventarisatie, beschrijving en analyse van risico’s van het algoritme. 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  <a:latin typeface="+mj-lt"/>
              </a:rPr>
              <a:t>Classificatie van risico’s (laag, midden, hoog).</a:t>
            </a: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0D47B89F-D1F4-42B1-A730-BB6662A7A0E4}"/>
              </a:ext>
            </a:extLst>
          </p:cNvPr>
          <p:cNvSpPr/>
          <p:nvPr/>
        </p:nvSpPr>
        <p:spPr>
          <a:xfrm>
            <a:off x="826828" y="5789140"/>
            <a:ext cx="368080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b="1" spc="100" dirty="0">
                <a:solidFill>
                  <a:schemeClr val="bg1"/>
                </a:solidFill>
              </a:rPr>
              <a:t>Maatregelen</a:t>
            </a:r>
            <a:endParaRPr lang="nl-NL" sz="1600" b="1" spc="100" dirty="0">
              <a:solidFill>
                <a:schemeClr val="bg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  <a:latin typeface="+mj-lt"/>
              </a:rPr>
              <a:t>Beschrijving van te nemen maatregelen voor het beheersen van risico’s.</a:t>
            </a: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D946AF84-32A7-4B46-9438-010D721349AC}"/>
              </a:ext>
            </a:extLst>
          </p:cNvPr>
          <p:cNvSpPr/>
          <p:nvPr/>
        </p:nvSpPr>
        <p:spPr>
          <a:xfrm>
            <a:off x="782179" y="8075404"/>
            <a:ext cx="359967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b="1" spc="100" dirty="0">
                <a:solidFill>
                  <a:schemeClr val="bg1"/>
                </a:solidFill>
              </a:rPr>
              <a:t>Maatregelen &amp; validatie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  <a:latin typeface="+mj-lt"/>
              </a:rPr>
              <a:t>Uitvoeren van maatregelen.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  <a:latin typeface="+mj-lt"/>
              </a:rPr>
              <a:t>Validatie van maatregelen die zijn uitgevoerd / in uitvoering zijn door projectleider.</a:t>
            </a:r>
          </a:p>
        </p:txBody>
      </p:sp>
      <p:sp>
        <p:nvSpPr>
          <p:cNvPr id="58" name="Titel 1">
            <a:extLst>
              <a:ext uri="{FF2B5EF4-FFF2-40B4-BE49-F238E27FC236}">
                <a16:creationId xmlns:a16="http://schemas.microsoft.com/office/drawing/2014/main" id="{688B9B09-EB87-485B-8FC8-101CD2279F20}"/>
              </a:ext>
            </a:extLst>
          </p:cNvPr>
          <p:cNvSpPr txBox="1">
            <a:spLocks/>
          </p:cNvSpPr>
          <p:nvPr/>
        </p:nvSpPr>
        <p:spPr>
          <a:xfrm>
            <a:off x="-1" y="7487144"/>
            <a:ext cx="6858000" cy="295749"/>
          </a:xfrm>
          <a:prstGeom prst="rect">
            <a:avLst/>
          </a:prstGeom>
          <a:solidFill>
            <a:schemeClr val="accent4">
              <a:alpha val="14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98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all" spc="0" normalizeH="0" baseline="0" noProof="0">
                <a:ln>
                  <a:noFill/>
                </a:ln>
                <a:solidFill>
                  <a:srgbClr val="0082A6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Fase 2 opvolging EVA</a:t>
            </a:r>
          </a:p>
        </p:txBody>
      </p:sp>
      <p:sp>
        <p:nvSpPr>
          <p:cNvPr id="49" name="Titel 1">
            <a:extLst>
              <a:ext uri="{FF2B5EF4-FFF2-40B4-BE49-F238E27FC236}">
                <a16:creationId xmlns:a16="http://schemas.microsoft.com/office/drawing/2014/main" id="{FF7DF721-BD6F-42A2-9FAE-812F2AF10E3A}"/>
              </a:ext>
            </a:extLst>
          </p:cNvPr>
          <p:cNvSpPr txBox="1">
            <a:spLocks/>
          </p:cNvSpPr>
          <p:nvPr/>
        </p:nvSpPr>
        <p:spPr>
          <a:xfrm>
            <a:off x="2145" y="691574"/>
            <a:ext cx="6858000" cy="295749"/>
          </a:xfrm>
          <a:prstGeom prst="rect">
            <a:avLst/>
          </a:prstGeom>
          <a:solidFill>
            <a:schemeClr val="accent4">
              <a:alpha val="14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98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i="0" u="none" strike="noStrike" kern="1200" cap="all" spc="0" normalizeH="0" baseline="0" noProof="0">
                <a:ln>
                  <a:noFill/>
                </a:ln>
                <a:solidFill>
                  <a:srgbClr val="0082A6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Fase 0 EVA JA/Nee</a:t>
            </a:r>
          </a:p>
        </p:txBody>
      </p:sp>
      <p:sp>
        <p:nvSpPr>
          <p:cNvPr id="57" name="Rechthoek 56">
            <a:extLst>
              <a:ext uri="{FF2B5EF4-FFF2-40B4-BE49-F238E27FC236}">
                <a16:creationId xmlns:a16="http://schemas.microsoft.com/office/drawing/2014/main" id="{C281E586-A38E-42E1-A6E9-FDD5C83558AA}"/>
              </a:ext>
            </a:extLst>
          </p:cNvPr>
          <p:cNvSpPr/>
          <p:nvPr/>
        </p:nvSpPr>
        <p:spPr>
          <a:xfrm>
            <a:off x="194226" y="1143682"/>
            <a:ext cx="4416864" cy="83188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200"/>
          </a:p>
        </p:txBody>
      </p:sp>
      <p:sp>
        <p:nvSpPr>
          <p:cNvPr id="64" name="Ovaal 63">
            <a:extLst>
              <a:ext uri="{FF2B5EF4-FFF2-40B4-BE49-F238E27FC236}">
                <a16:creationId xmlns:a16="http://schemas.microsoft.com/office/drawing/2014/main" id="{8A66CBF2-5F79-49FB-9DA8-7F95CEED76DE}"/>
              </a:ext>
            </a:extLst>
          </p:cNvPr>
          <p:cNvSpPr/>
          <p:nvPr/>
        </p:nvSpPr>
        <p:spPr>
          <a:xfrm>
            <a:off x="387947" y="1381410"/>
            <a:ext cx="379535" cy="3660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>
                <a:solidFill>
                  <a:schemeClr val="accent4"/>
                </a:solidFill>
              </a:rPr>
              <a:t>00</a:t>
            </a:r>
          </a:p>
        </p:txBody>
      </p:sp>
      <p:sp>
        <p:nvSpPr>
          <p:cNvPr id="65" name="Rechthoek 64">
            <a:extLst>
              <a:ext uri="{FF2B5EF4-FFF2-40B4-BE49-F238E27FC236}">
                <a16:creationId xmlns:a16="http://schemas.microsoft.com/office/drawing/2014/main" id="{154FE3EC-5C91-4173-8434-5A39169901C5}"/>
              </a:ext>
            </a:extLst>
          </p:cNvPr>
          <p:cNvSpPr/>
          <p:nvPr/>
        </p:nvSpPr>
        <p:spPr>
          <a:xfrm>
            <a:off x="816316" y="1140961"/>
            <a:ext cx="3779013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1400" b="1" spc="100" dirty="0">
                <a:solidFill>
                  <a:schemeClr val="bg1"/>
                </a:solidFill>
              </a:rPr>
              <a:t>Uitvoeren QuickScan – EVA ja/nee</a:t>
            </a:r>
            <a:endParaRPr lang="nl-NL" sz="1600" b="1" spc="100" dirty="0">
              <a:solidFill>
                <a:schemeClr val="bg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</a:rPr>
              <a:t>Invullen QuickScan door projectleider of gedelegeerde</a:t>
            </a:r>
            <a:endParaRPr lang="nl-NL" sz="1200" dirty="0">
              <a:solidFill>
                <a:schemeClr val="bg1"/>
              </a:solidFill>
              <a:cs typeface="Calibri Light"/>
            </a:endParaRP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</a:rPr>
              <a:t>Beoordeling door projectleider</a:t>
            </a:r>
            <a:endParaRPr lang="nl-NL" sz="1200" dirty="0">
              <a:solidFill>
                <a:schemeClr val="bg1"/>
              </a:solidFill>
              <a:cs typeface="Calibri Light"/>
            </a:endParaRPr>
          </a:p>
          <a:p>
            <a:pPr marL="228600" indent="-228600">
              <a:buFont typeface="+mj-lt"/>
              <a:buAutoNum type="arabicPeriod"/>
            </a:pPr>
            <a:r>
              <a:rPr lang="nl-NL" sz="1200" dirty="0">
                <a:solidFill>
                  <a:schemeClr val="bg1"/>
                </a:solidFill>
              </a:rPr>
              <a:t>Terugkoppeling naar eigenaar</a:t>
            </a:r>
          </a:p>
        </p:txBody>
      </p:sp>
      <p:sp>
        <p:nvSpPr>
          <p:cNvPr id="54" name="TextBox 6">
            <a:extLst>
              <a:ext uri="{FF2B5EF4-FFF2-40B4-BE49-F238E27FC236}">
                <a16:creationId xmlns:a16="http://schemas.microsoft.com/office/drawing/2014/main" id="{73630C40-8022-458A-B1B9-01399B3A0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616" y="0"/>
            <a:ext cx="68580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nl-NL" altLang="nl-NL" sz="2800" b="1">
                <a:solidFill>
                  <a:schemeClr val="accent4"/>
                </a:solidFill>
                <a:latin typeface="+mn-lt"/>
              </a:rPr>
              <a:t>ETHISCHE VALIDATIE ALGORITMES (EVA)</a:t>
            </a:r>
          </a:p>
        </p:txBody>
      </p:sp>
      <p:sp>
        <p:nvSpPr>
          <p:cNvPr id="45" name="Rechthoek 44">
            <a:extLst>
              <a:ext uri="{FF2B5EF4-FFF2-40B4-BE49-F238E27FC236}">
                <a16:creationId xmlns:a16="http://schemas.microsoft.com/office/drawing/2014/main" id="{9B27921C-6EA1-4142-B028-E2849EA8E3E1}"/>
              </a:ext>
            </a:extLst>
          </p:cNvPr>
          <p:cNvSpPr/>
          <p:nvPr/>
        </p:nvSpPr>
        <p:spPr>
          <a:xfrm>
            <a:off x="5940388" y="9526376"/>
            <a:ext cx="955711" cy="23083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/>
            <a:r>
              <a:rPr lang="en-US" altLang="nl-NL" sz="900">
                <a:solidFill>
                  <a:srgbClr val="768893"/>
                </a:solidFill>
              </a:rPr>
              <a:t>www.mxi.nl/eva</a:t>
            </a:r>
            <a:endParaRPr lang="nl-NL" sz="900">
              <a:solidFill>
                <a:srgbClr val="768893"/>
              </a:solidFill>
            </a:endParaRPr>
          </a:p>
        </p:txBody>
      </p:sp>
      <p:pic>
        <p:nvPicPr>
          <p:cNvPr id="50" name="Afbeelding 49">
            <a:extLst>
              <a:ext uri="{FF2B5EF4-FFF2-40B4-BE49-F238E27FC236}">
                <a16:creationId xmlns:a16="http://schemas.microsoft.com/office/drawing/2014/main" id="{29047D17-B452-49E4-AB11-AEE4EDA569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088" y="9450457"/>
            <a:ext cx="784132" cy="113330"/>
          </a:xfrm>
          <a:prstGeom prst="rect">
            <a:avLst/>
          </a:prstGeom>
        </p:spPr>
      </p:pic>
      <p:sp>
        <p:nvSpPr>
          <p:cNvPr id="56" name="Tekstvak 55">
            <a:extLst>
              <a:ext uri="{FF2B5EF4-FFF2-40B4-BE49-F238E27FC236}">
                <a16:creationId xmlns:a16="http://schemas.microsoft.com/office/drawing/2014/main" id="{0E43C4D6-44F5-4E04-8770-C7B1356A7C6C}"/>
              </a:ext>
            </a:extLst>
          </p:cNvPr>
          <p:cNvSpPr txBox="1"/>
          <p:nvPr/>
        </p:nvSpPr>
        <p:spPr>
          <a:xfrm>
            <a:off x="101633" y="9263705"/>
            <a:ext cx="6756367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defRPr/>
            </a:pPr>
            <a:r>
              <a:rPr kumimoji="0" lang="nl-NL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Sparren over ons Ethische Validatie Algoritmes of meer weten over de praktische toepassing </a:t>
            </a:r>
            <a:br>
              <a:rPr kumimoji="0" lang="nl-NL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l-NL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uw organisatie? Neem contact op met: </a:t>
            </a:r>
            <a:r>
              <a:rPr lang="en-US" altLang="nl-NL" sz="1100" b="1">
                <a:solidFill>
                  <a:schemeClr val="accent4"/>
                </a:solidFill>
                <a:hlinkClick r:id="rId3"/>
              </a:rPr>
              <a:t>Xadya van Bruxvoort</a:t>
            </a:r>
            <a:endParaRPr lang="en-US" altLang="nl-NL" sz="1100" b="1">
              <a:solidFill>
                <a:schemeClr val="accent4"/>
              </a:solidFill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68" name="Pijl: rechts 67">
            <a:extLst>
              <a:ext uri="{FF2B5EF4-FFF2-40B4-BE49-F238E27FC236}">
                <a16:creationId xmlns:a16="http://schemas.microsoft.com/office/drawing/2014/main" id="{1DE25553-DE2A-48CF-898E-429B8A52EF73}"/>
              </a:ext>
            </a:extLst>
          </p:cNvPr>
          <p:cNvSpPr/>
          <p:nvPr/>
        </p:nvSpPr>
        <p:spPr>
          <a:xfrm>
            <a:off x="4662265" y="6863707"/>
            <a:ext cx="211360" cy="127398"/>
          </a:xfrm>
          <a:prstGeom prst="rightArrow">
            <a:avLst/>
          </a:prstGeom>
          <a:solidFill>
            <a:srgbClr val="FECE00"/>
          </a:solidFill>
          <a:ln>
            <a:solidFill>
              <a:srgbClr val="FEC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698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hthoek 55">
            <a:extLst>
              <a:ext uri="{FF2B5EF4-FFF2-40B4-BE49-F238E27FC236}">
                <a16:creationId xmlns:a16="http://schemas.microsoft.com/office/drawing/2014/main" id="{84E5FE06-ABCA-48E2-A0DF-F17D6AAAC210}"/>
              </a:ext>
            </a:extLst>
          </p:cNvPr>
          <p:cNvSpPr/>
          <p:nvPr/>
        </p:nvSpPr>
        <p:spPr>
          <a:xfrm>
            <a:off x="0" y="8516811"/>
            <a:ext cx="6858000" cy="1203451"/>
          </a:xfrm>
          <a:prstGeom prst="rect">
            <a:avLst/>
          </a:prstGeom>
          <a:solidFill>
            <a:schemeClr val="tx2">
              <a:alpha val="1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101" tIns="47551" rIns="95101" bIns="4755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1548E42-C1DC-46AD-B071-DBC500C87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" y="-3875398"/>
            <a:ext cx="192128" cy="395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101" tIns="47551" rIns="95101" bIns="47551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 sz="1872"/>
          </a:p>
        </p:txBody>
      </p:sp>
      <p:sp>
        <p:nvSpPr>
          <p:cNvPr id="83" name="Titel 1">
            <a:extLst>
              <a:ext uri="{FF2B5EF4-FFF2-40B4-BE49-F238E27FC236}">
                <a16:creationId xmlns:a16="http://schemas.microsoft.com/office/drawing/2014/main" id="{1322A851-C97C-43FE-AE31-E15D1AEF5FEB}"/>
              </a:ext>
            </a:extLst>
          </p:cNvPr>
          <p:cNvSpPr txBox="1">
            <a:spLocks/>
          </p:cNvSpPr>
          <p:nvPr/>
        </p:nvSpPr>
        <p:spPr>
          <a:xfrm>
            <a:off x="-11097" y="888922"/>
            <a:ext cx="6870354" cy="307214"/>
          </a:xfrm>
          <a:prstGeom prst="rect">
            <a:avLst/>
          </a:prstGeom>
          <a:solidFill>
            <a:schemeClr val="accent4">
              <a:alpha val="14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98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all" spc="0" normalizeH="0" baseline="0" noProof="0">
                <a:ln>
                  <a:noFill/>
                </a:ln>
                <a:solidFill>
                  <a:srgbClr val="0082A6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Gebruik van de Sjablonen</a:t>
            </a:r>
          </a:p>
        </p:txBody>
      </p:sp>
      <p:grpSp>
        <p:nvGrpSpPr>
          <p:cNvPr id="2" name="Groep 1">
            <a:extLst>
              <a:ext uri="{FF2B5EF4-FFF2-40B4-BE49-F238E27FC236}">
                <a16:creationId xmlns:a16="http://schemas.microsoft.com/office/drawing/2014/main" id="{D7B45949-A805-4D29-A80F-393DCC46EEBF}"/>
              </a:ext>
            </a:extLst>
          </p:cNvPr>
          <p:cNvGrpSpPr/>
          <p:nvPr/>
        </p:nvGrpSpPr>
        <p:grpSpPr>
          <a:xfrm>
            <a:off x="342459" y="1387838"/>
            <a:ext cx="4297776" cy="928079"/>
            <a:chOff x="342459" y="1356088"/>
            <a:chExt cx="4297776" cy="928079"/>
          </a:xfrm>
        </p:grpSpPr>
        <p:sp>
          <p:nvSpPr>
            <p:cNvPr id="4" name="Rechthoek 3">
              <a:extLst>
                <a:ext uri="{FF2B5EF4-FFF2-40B4-BE49-F238E27FC236}">
                  <a16:creationId xmlns:a16="http://schemas.microsoft.com/office/drawing/2014/main" id="{295794CE-8072-40C8-AB4E-BCAB5A3E7CF3}"/>
                </a:ext>
              </a:extLst>
            </p:cNvPr>
            <p:cNvSpPr/>
            <p:nvPr/>
          </p:nvSpPr>
          <p:spPr>
            <a:xfrm>
              <a:off x="342459" y="1356088"/>
              <a:ext cx="4192612" cy="900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sz="1248"/>
            </a:p>
          </p:txBody>
        </p:sp>
        <p:sp>
          <p:nvSpPr>
            <p:cNvPr id="15" name="Ovaal 14">
              <a:extLst>
                <a:ext uri="{FF2B5EF4-FFF2-40B4-BE49-F238E27FC236}">
                  <a16:creationId xmlns:a16="http://schemas.microsoft.com/office/drawing/2014/main" id="{EDCB6D56-6DB7-4112-88C5-C77C643E6ECB}"/>
                </a:ext>
              </a:extLst>
            </p:cNvPr>
            <p:cNvSpPr/>
            <p:nvPr/>
          </p:nvSpPr>
          <p:spPr>
            <a:xfrm>
              <a:off x="481444" y="1611641"/>
              <a:ext cx="396000" cy="396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b="1">
                  <a:solidFill>
                    <a:schemeClr val="accent4"/>
                  </a:solidFill>
                </a:rPr>
                <a:t>01</a:t>
              </a:r>
              <a:endParaRPr lang="nl-NL" sz="2000" b="1">
                <a:solidFill>
                  <a:schemeClr val="accent4"/>
                </a:solidFill>
              </a:endParaRPr>
            </a:p>
          </p:txBody>
        </p:sp>
        <p:sp>
          <p:nvSpPr>
            <p:cNvPr id="3" name="Rechthoek 2">
              <a:extLst>
                <a:ext uri="{FF2B5EF4-FFF2-40B4-BE49-F238E27FC236}">
                  <a16:creationId xmlns:a16="http://schemas.microsoft.com/office/drawing/2014/main" id="{555D0317-5A03-4005-8455-A512A528FC82}"/>
                </a:ext>
              </a:extLst>
            </p:cNvPr>
            <p:cNvSpPr/>
            <p:nvPr/>
          </p:nvSpPr>
          <p:spPr>
            <a:xfrm>
              <a:off x="939498" y="1453170"/>
              <a:ext cx="370073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l-NL" sz="1200" b="1" spc="100">
                  <a:solidFill>
                    <a:schemeClr val="bg1"/>
                  </a:solidFill>
                </a:rPr>
                <a:t>EVA-model</a:t>
              </a:r>
              <a:r>
                <a:rPr lang="nl-NL" sz="1200" b="1">
                  <a:solidFill>
                    <a:schemeClr val="bg1"/>
                  </a:solidFill>
                </a:rPr>
                <a:t>	</a:t>
              </a:r>
            </a:p>
            <a:p>
              <a:r>
                <a:rPr lang="nl-NL" sz="1200">
                  <a:solidFill>
                    <a:schemeClr val="bg1"/>
                  </a:solidFill>
                </a:rPr>
                <a:t>Betreft dit EVA-model met de fases en de sjablonen. Geeft een weergave van het volledige proces.</a:t>
              </a:r>
            </a:p>
            <a:p>
              <a:endParaRPr lang="nl-NL" sz="120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5" name="Groep 4">
            <a:extLst>
              <a:ext uri="{FF2B5EF4-FFF2-40B4-BE49-F238E27FC236}">
                <a16:creationId xmlns:a16="http://schemas.microsoft.com/office/drawing/2014/main" id="{BF12A6D9-2973-4B4E-8F71-E447436E15C3}"/>
              </a:ext>
            </a:extLst>
          </p:cNvPr>
          <p:cNvGrpSpPr/>
          <p:nvPr/>
        </p:nvGrpSpPr>
        <p:grpSpPr>
          <a:xfrm>
            <a:off x="342459" y="2365315"/>
            <a:ext cx="4297775" cy="900000"/>
            <a:chOff x="342459" y="2323827"/>
            <a:chExt cx="4297775" cy="900000"/>
          </a:xfrm>
        </p:grpSpPr>
        <p:sp>
          <p:nvSpPr>
            <p:cNvPr id="45" name="Rechthoek 44">
              <a:extLst>
                <a:ext uri="{FF2B5EF4-FFF2-40B4-BE49-F238E27FC236}">
                  <a16:creationId xmlns:a16="http://schemas.microsoft.com/office/drawing/2014/main" id="{B709BBC0-47A5-4515-8C5C-BBF89B0F028C}"/>
                </a:ext>
              </a:extLst>
            </p:cNvPr>
            <p:cNvSpPr/>
            <p:nvPr/>
          </p:nvSpPr>
          <p:spPr>
            <a:xfrm>
              <a:off x="342459" y="2323827"/>
              <a:ext cx="4192612" cy="900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sz="1248"/>
            </a:p>
          </p:txBody>
        </p:sp>
        <p:sp>
          <p:nvSpPr>
            <p:cNvPr id="49" name="Ovaal 48">
              <a:extLst>
                <a:ext uri="{FF2B5EF4-FFF2-40B4-BE49-F238E27FC236}">
                  <a16:creationId xmlns:a16="http://schemas.microsoft.com/office/drawing/2014/main" id="{FC339AF4-84ED-43CD-B43D-421FB82AB59C}"/>
                </a:ext>
              </a:extLst>
            </p:cNvPr>
            <p:cNvSpPr/>
            <p:nvPr/>
          </p:nvSpPr>
          <p:spPr>
            <a:xfrm>
              <a:off x="481444" y="2579380"/>
              <a:ext cx="396000" cy="396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b="1">
                  <a:solidFill>
                    <a:schemeClr val="accent4"/>
                  </a:solidFill>
                </a:rPr>
                <a:t>02</a:t>
              </a:r>
              <a:endParaRPr lang="nl-NL" sz="2000" b="1">
                <a:solidFill>
                  <a:schemeClr val="accent4"/>
                </a:solidFill>
              </a:endParaRPr>
            </a:p>
          </p:txBody>
        </p:sp>
        <p:sp>
          <p:nvSpPr>
            <p:cNvPr id="53" name="Rechthoek 52">
              <a:extLst>
                <a:ext uri="{FF2B5EF4-FFF2-40B4-BE49-F238E27FC236}">
                  <a16:creationId xmlns:a16="http://schemas.microsoft.com/office/drawing/2014/main" id="{BF810A94-0BB8-4820-BDC7-40B031D33125}"/>
                </a:ext>
              </a:extLst>
            </p:cNvPr>
            <p:cNvSpPr/>
            <p:nvPr/>
          </p:nvSpPr>
          <p:spPr>
            <a:xfrm>
              <a:off x="939497" y="2353115"/>
              <a:ext cx="370073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l-NL" sz="1200" b="1" spc="100">
                  <a:solidFill>
                    <a:schemeClr val="bg1"/>
                  </a:solidFill>
                </a:rPr>
                <a:t>EVA </a:t>
              </a:r>
              <a:r>
                <a:rPr lang="nl-NL" sz="1200" b="1" spc="100" err="1">
                  <a:solidFill>
                    <a:schemeClr val="bg1"/>
                  </a:solidFill>
                </a:rPr>
                <a:t>Quickscan</a:t>
              </a:r>
              <a:r>
                <a:rPr lang="nl-NL" sz="1200" b="1" spc="100">
                  <a:solidFill>
                    <a:schemeClr val="bg1"/>
                  </a:solidFill>
                </a:rPr>
                <a:t>  </a:t>
              </a:r>
            </a:p>
            <a:p>
              <a:r>
                <a:rPr lang="nl-NL" sz="1200">
                  <a:solidFill>
                    <a:schemeClr val="bg1"/>
                  </a:solidFill>
                  <a:latin typeface="+mj-lt"/>
                </a:rPr>
                <a:t>Dit sjabloon kan gebruikt worden voor de inschatting of de uitvoering van EVA nut heeft voor het specifieke algoritme.</a:t>
              </a:r>
            </a:p>
          </p:txBody>
        </p:sp>
      </p:grpSp>
      <p:grpSp>
        <p:nvGrpSpPr>
          <p:cNvPr id="8" name="Groep 7">
            <a:extLst>
              <a:ext uri="{FF2B5EF4-FFF2-40B4-BE49-F238E27FC236}">
                <a16:creationId xmlns:a16="http://schemas.microsoft.com/office/drawing/2014/main" id="{919AE480-4405-41D8-961F-6EF323114F84}"/>
              </a:ext>
            </a:extLst>
          </p:cNvPr>
          <p:cNvGrpSpPr/>
          <p:nvPr/>
        </p:nvGrpSpPr>
        <p:grpSpPr>
          <a:xfrm>
            <a:off x="342459" y="3342792"/>
            <a:ext cx="4297775" cy="900000"/>
            <a:chOff x="342459" y="3320909"/>
            <a:chExt cx="4297775" cy="900000"/>
          </a:xfrm>
        </p:grpSpPr>
        <p:sp>
          <p:nvSpPr>
            <p:cNvPr id="54" name="Rechthoek 53">
              <a:extLst>
                <a:ext uri="{FF2B5EF4-FFF2-40B4-BE49-F238E27FC236}">
                  <a16:creationId xmlns:a16="http://schemas.microsoft.com/office/drawing/2014/main" id="{321105B3-C8A6-44EB-816A-585A82AB3497}"/>
                </a:ext>
              </a:extLst>
            </p:cNvPr>
            <p:cNvSpPr/>
            <p:nvPr/>
          </p:nvSpPr>
          <p:spPr>
            <a:xfrm>
              <a:off x="342459" y="3320909"/>
              <a:ext cx="4192612" cy="900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sz="1248"/>
            </a:p>
          </p:txBody>
        </p:sp>
        <p:sp>
          <p:nvSpPr>
            <p:cNvPr id="57" name="Ovaal 56">
              <a:extLst>
                <a:ext uri="{FF2B5EF4-FFF2-40B4-BE49-F238E27FC236}">
                  <a16:creationId xmlns:a16="http://schemas.microsoft.com/office/drawing/2014/main" id="{7FD45B29-2B41-472E-B4E0-77BF9A99060E}"/>
                </a:ext>
              </a:extLst>
            </p:cNvPr>
            <p:cNvSpPr/>
            <p:nvPr/>
          </p:nvSpPr>
          <p:spPr>
            <a:xfrm>
              <a:off x="481444" y="3576462"/>
              <a:ext cx="396000" cy="396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b="1">
                  <a:solidFill>
                    <a:schemeClr val="accent4"/>
                  </a:solidFill>
                </a:rPr>
                <a:t>03</a:t>
              </a:r>
              <a:endParaRPr lang="nl-NL" sz="2000" b="1">
                <a:solidFill>
                  <a:schemeClr val="accent4"/>
                </a:solidFill>
              </a:endParaRPr>
            </a:p>
          </p:txBody>
        </p:sp>
        <p:sp>
          <p:nvSpPr>
            <p:cNvPr id="59" name="Rechthoek 58">
              <a:extLst>
                <a:ext uri="{FF2B5EF4-FFF2-40B4-BE49-F238E27FC236}">
                  <a16:creationId xmlns:a16="http://schemas.microsoft.com/office/drawing/2014/main" id="{C7AA73BA-FB6C-40A0-B775-F9F054B91FED}"/>
                </a:ext>
              </a:extLst>
            </p:cNvPr>
            <p:cNvSpPr/>
            <p:nvPr/>
          </p:nvSpPr>
          <p:spPr>
            <a:xfrm>
              <a:off x="939497" y="3368016"/>
              <a:ext cx="3700737" cy="830997"/>
            </a:xfrm>
            <a:prstGeom prst="rect">
              <a:avLst/>
            </a:prstGeom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nl-NL" sz="1200" b="1" spc="100">
                  <a:solidFill>
                    <a:schemeClr val="bg1"/>
                  </a:solidFill>
                </a:rPr>
                <a:t>Planning EVA</a:t>
              </a:r>
            </a:p>
            <a:p>
              <a:r>
                <a:rPr lang="nl-NL" sz="1200">
                  <a:solidFill>
                    <a:schemeClr val="bg1"/>
                  </a:solidFill>
                  <a:latin typeface="+mj-lt"/>
                </a:rPr>
                <a:t>Door deelnemers en startdatum voor EVA in dit bestand in te voeren wordt inzichtelijk welke medewerkers wanneer en voor hoeveel tijd nodig zijn voor EVA.</a:t>
              </a:r>
              <a:endParaRPr lang="nl-NL" sz="1200">
                <a:solidFill>
                  <a:schemeClr val="bg1"/>
                </a:solidFill>
                <a:latin typeface="+mj-lt"/>
                <a:cs typeface="Calibri Light"/>
              </a:endParaRPr>
            </a:p>
          </p:txBody>
        </p:sp>
      </p:grpSp>
      <p:grpSp>
        <p:nvGrpSpPr>
          <p:cNvPr id="11" name="Groep 10">
            <a:extLst>
              <a:ext uri="{FF2B5EF4-FFF2-40B4-BE49-F238E27FC236}">
                <a16:creationId xmlns:a16="http://schemas.microsoft.com/office/drawing/2014/main" id="{6A7D009D-2A10-40B6-99A9-2A712823A8E9}"/>
              </a:ext>
            </a:extLst>
          </p:cNvPr>
          <p:cNvGrpSpPr/>
          <p:nvPr/>
        </p:nvGrpSpPr>
        <p:grpSpPr>
          <a:xfrm>
            <a:off x="342459" y="4320269"/>
            <a:ext cx="4297776" cy="900000"/>
            <a:chOff x="342459" y="4326300"/>
            <a:chExt cx="4297776" cy="900000"/>
          </a:xfrm>
        </p:grpSpPr>
        <p:sp>
          <p:nvSpPr>
            <p:cNvPr id="64" name="Rechthoek 63">
              <a:extLst>
                <a:ext uri="{FF2B5EF4-FFF2-40B4-BE49-F238E27FC236}">
                  <a16:creationId xmlns:a16="http://schemas.microsoft.com/office/drawing/2014/main" id="{43C1B7A9-DB4E-4FFE-B2E1-4F2465FFFE0F}"/>
                </a:ext>
              </a:extLst>
            </p:cNvPr>
            <p:cNvSpPr/>
            <p:nvPr/>
          </p:nvSpPr>
          <p:spPr>
            <a:xfrm>
              <a:off x="342459" y="4326300"/>
              <a:ext cx="4192612" cy="900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sz="1248"/>
            </a:p>
          </p:txBody>
        </p:sp>
        <p:sp>
          <p:nvSpPr>
            <p:cNvPr id="65" name="Ovaal 64">
              <a:extLst>
                <a:ext uri="{FF2B5EF4-FFF2-40B4-BE49-F238E27FC236}">
                  <a16:creationId xmlns:a16="http://schemas.microsoft.com/office/drawing/2014/main" id="{5F6BA941-19E9-4BB5-BB27-18ADAC6CA449}"/>
                </a:ext>
              </a:extLst>
            </p:cNvPr>
            <p:cNvSpPr/>
            <p:nvPr/>
          </p:nvSpPr>
          <p:spPr>
            <a:xfrm>
              <a:off x="481444" y="4581853"/>
              <a:ext cx="396000" cy="396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b="1">
                  <a:solidFill>
                    <a:schemeClr val="accent4"/>
                  </a:solidFill>
                </a:rPr>
                <a:t>04</a:t>
              </a:r>
              <a:endParaRPr lang="nl-NL" sz="2000" b="1">
                <a:solidFill>
                  <a:schemeClr val="accent4"/>
                </a:solidFill>
              </a:endParaRPr>
            </a:p>
          </p:txBody>
        </p:sp>
        <p:sp>
          <p:nvSpPr>
            <p:cNvPr id="68" name="Rechthoek 67">
              <a:extLst>
                <a:ext uri="{FF2B5EF4-FFF2-40B4-BE49-F238E27FC236}">
                  <a16:creationId xmlns:a16="http://schemas.microsoft.com/office/drawing/2014/main" id="{5151F1B6-A567-4F0C-B0B3-6E33B98A66A3}"/>
                </a:ext>
              </a:extLst>
            </p:cNvPr>
            <p:cNvSpPr/>
            <p:nvPr/>
          </p:nvSpPr>
          <p:spPr>
            <a:xfrm>
              <a:off x="939498" y="4423382"/>
              <a:ext cx="370073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l-NL" sz="1200" b="1" spc="100">
                  <a:solidFill>
                    <a:schemeClr val="bg1"/>
                  </a:solidFill>
                </a:rPr>
                <a:t>Interviews</a:t>
              </a:r>
            </a:p>
            <a:p>
              <a:r>
                <a:rPr lang="nl-NL" sz="1200">
                  <a:solidFill>
                    <a:schemeClr val="bg1"/>
                  </a:solidFill>
                  <a:latin typeface="+mj-lt"/>
                </a:rPr>
                <a:t>Een zeer uitgebreide checklist die aandachtspunten voor voorbereiding, beoordeling en risicoanalyse aangeeft.</a:t>
              </a:r>
            </a:p>
          </p:txBody>
        </p:sp>
      </p:grpSp>
      <p:grpSp>
        <p:nvGrpSpPr>
          <p:cNvPr id="13" name="Groep 12">
            <a:extLst>
              <a:ext uri="{FF2B5EF4-FFF2-40B4-BE49-F238E27FC236}">
                <a16:creationId xmlns:a16="http://schemas.microsoft.com/office/drawing/2014/main" id="{8C523A0A-C133-4B9C-B97F-3B3DB54BC419}"/>
              </a:ext>
            </a:extLst>
          </p:cNvPr>
          <p:cNvGrpSpPr/>
          <p:nvPr/>
        </p:nvGrpSpPr>
        <p:grpSpPr>
          <a:xfrm>
            <a:off x="342459" y="5297746"/>
            <a:ext cx="4297776" cy="900000"/>
            <a:chOff x="342459" y="5296185"/>
            <a:chExt cx="4297776" cy="900000"/>
          </a:xfrm>
        </p:grpSpPr>
        <p:sp>
          <p:nvSpPr>
            <p:cNvPr id="69" name="Rechthoek 68">
              <a:extLst>
                <a:ext uri="{FF2B5EF4-FFF2-40B4-BE49-F238E27FC236}">
                  <a16:creationId xmlns:a16="http://schemas.microsoft.com/office/drawing/2014/main" id="{8634C682-4746-4267-9A8B-AFB31BBE0A8E}"/>
                </a:ext>
              </a:extLst>
            </p:cNvPr>
            <p:cNvSpPr/>
            <p:nvPr/>
          </p:nvSpPr>
          <p:spPr>
            <a:xfrm>
              <a:off x="342459" y="5296185"/>
              <a:ext cx="4192612" cy="900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sz="1248"/>
            </a:p>
          </p:txBody>
        </p:sp>
        <p:sp>
          <p:nvSpPr>
            <p:cNvPr id="72" name="Ovaal 71">
              <a:extLst>
                <a:ext uri="{FF2B5EF4-FFF2-40B4-BE49-F238E27FC236}">
                  <a16:creationId xmlns:a16="http://schemas.microsoft.com/office/drawing/2014/main" id="{74AF095E-6025-40D2-842A-354F36E2A21A}"/>
                </a:ext>
              </a:extLst>
            </p:cNvPr>
            <p:cNvSpPr/>
            <p:nvPr/>
          </p:nvSpPr>
          <p:spPr>
            <a:xfrm>
              <a:off x="481444" y="5551738"/>
              <a:ext cx="396000" cy="396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b="1">
                  <a:solidFill>
                    <a:schemeClr val="accent4"/>
                  </a:solidFill>
                </a:rPr>
                <a:t>05</a:t>
              </a:r>
              <a:endParaRPr lang="nl-NL" sz="2000" b="1">
                <a:solidFill>
                  <a:schemeClr val="accent4"/>
                </a:solidFill>
              </a:endParaRPr>
            </a:p>
          </p:txBody>
        </p:sp>
        <p:sp>
          <p:nvSpPr>
            <p:cNvPr id="73" name="Rechthoek 72">
              <a:extLst>
                <a:ext uri="{FF2B5EF4-FFF2-40B4-BE49-F238E27FC236}">
                  <a16:creationId xmlns:a16="http://schemas.microsoft.com/office/drawing/2014/main" id="{6B1B0D55-9122-4FDD-B490-CEAA457E685F}"/>
                </a:ext>
              </a:extLst>
            </p:cNvPr>
            <p:cNvSpPr/>
            <p:nvPr/>
          </p:nvSpPr>
          <p:spPr>
            <a:xfrm>
              <a:off x="939498" y="5304283"/>
              <a:ext cx="3700737" cy="830997"/>
            </a:xfrm>
            <a:prstGeom prst="rect">
              <a:avLst/>
            </a:prstGeom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nl-NL" sz="1200" b="1" spc="100" dirty="0">
                  <a:solidFill>
                    <a:schemeClr val="bg1"/>
                  </a:solidFill>
                </a:rPr>
                <a:t>Procesanalyse</a:t>
              </a:r>
            </a:p>
            <a:p>
              <a:r>
                <a:rPr lang="nl-NL" sz="1200" dirty="0">
                  <a:solidFill>
                    <a:schemeClr val="bg1"/>
                  </a:solidFill>
                  <a:latin typeface="+mj-lt"/>
                </a:rPr>
                <a:t>Het basismodel voor procesanalyses. Dit maakt de doorloop van een betrokkene in het algoritme snel inzichtelijk.</a:t>
              </a:r>
              <a:endParaRPr lang="nl-NL" sz="1200" dirty="0">
                <a:solidFill>
                  <a:schemeClr val="bg1"/>
                </a:solidFill>
                <a:latin typeface="+mj-lt"/>
                <a:cs typeface="Calibri Light"/>
              </a:endParaRPr>
            </a:p>
          </p:txBody>
        </p:sp>
      </p:grpSp>
      <p:grpSp>
        <p:nvGrpSpPr>
          <p:cNvPr id="16" name="Groep 15">
            <a:extLst>
              <a:ext uri="{FF2B5EF4-FFF2-40B4-BE49-F238E27FC236}">
                <a16:creationId xmlns:a16="http://schemas.microsoft.com/office/drawing/2014/main" id="{12617A4A-00B0-4740-B860-B5F27B58D4D1}"/>
              </a:ext>
            </a:extLst>
          </p:cNvPr>
          <p:cNvGrpSpPr/>
          <p:nvPr/>
        </p:nvGrpSpPr>
        <p:grpSpPr>
          <a:xfrm>
            <a:off x="342459" y="6275223"/>
            <a:ext cx="4297776" cy="900000"/>
            <a:chOff x="342459" y="6278633"/>
            <a:chExt cx="4297776" cy="900000"/>
          </a:xfrm>
        </p:grpSpPr>
        <p:sp>
          <p:nvSpPr>
            <p:cNvPr id="78" name="Rechthoek 77">
              <a:extLst>
                <a:ext uri="{FF2B5EF4-FFF2-40B4-BE49-F238E27FC236}">
                  <a16:creationId xmlns:a16="http://schemas.microsoft.com/office/drawing/2014/main" id="{A84A3E35-A3F7-4B06-94B9-F5DB3FBE2E2C}"/>
                </a:ext>
              </a:extLst>
            </p:cNvPr>
            <p:cNvSpPr/>
            <p:nvPr/>
          </p:nvSpPr>
          <p:spPr>
            <a:xfrm>
              <a:off x="342459" y="6278633"/>
              <a:ext cx="4192612" cy="900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sz="1248"/>
            </a:p>
          </p:txBody>
        </p:sp>
        <p:sp>
          <p:nvSpPr>
            <p:cNvPr id="79" name="Ovaal 78">
              <a:extLst>
                <a:ext uri="{FF2B5EF4-FFF2-40B4-BE49-F238E27FC236}">
                  <a16:creationId xmlns:a16="http://schemas.microsoft.com/office/drawing/2014/main" id="{57F6576D-D93D-477A-B134-E3AA60365FF7}"/>
                </a:ext>
              </a:extLst>
            </p:cNvPr>
            <p:cNvSpPr/>
            <p:nvPr/>
          </p:nvSpPr>
          <p:spPr>
            <a:xfrm>
              <a:off x="481444" y="6534186"/>
              <a:ext cx="396000" cy="396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b="1">
                  <a:solidFill>
                    <a:schemeClr val="accent4"/>
                  </a:solidFill>
                </a:rPr>
                <a:t>06</a:t>
              </a:r>
              <a:endParaRPr lang="nl-NL" sz="2000" b="1">
                <a:solidFill>
                  <a:schemeClr val="accent4"/>
                </a:solidFill>
              </a:endParaRPr>
            </a:p>
          </p:txBody>
        </p:sp>
        <p:sp>
          <p:nvSpPr>
            <p:cNvPr id="80" name="Rechthoek 79">
              <a:extLst>
                <a:ext uri="{FF2B5EF4-FFF2-40B4-BE49-F238E27FC236}">
                  <a16:creationId xmlns:a16="http://schemas.microsoft.com/office/drawing/2014/main" id="{7631CDC7-70A0-44BC-B68D-499064345F52}"/>
                </a:ext>
              </a:extLst>
            </p:cNvPr>
            <p:cNvSpPr/>
            <p:nvPr/>
          </p:nvSpPr>
          <p:spPr>
            <a:xfrm>
              <a:off x="939498" y="6297661"/>
              <a:ext cx="3700737" cy="830997"/>
            </a:xfrm>
            <a:prstGeom prst="rect">
              <a:avLst/>
            </a:prstGeom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nl-NL" sz="1200" b="1" spc="100" dirty="0">
                  <a:solidFill>
                    <a:schemeClr val="bg1"/>
                  </a:solidFill>
                </a:rPr>
                <a:t>Risicoanalyse</a:t>
              </a:r>
              <a:r>
                <a:rPr lang="nl-NL" sz="1200" b="1" dirty="0">
                  <a:solidFill>
                    <a:schemeClr val="bg1"/>
                  </a:solidFill>
                </a:rPr>
                <a:t> </a:t>
              </a:r>
              <a:endParaRPr lang="nl-NL" sz="1200" b="1">
                <a:solidFill>
                  <a:schemeClr val="bg1"/>
                </a:solidFill>
              </a:endParaRPr>
            </a:p>
            <a:p>
              <a:r>
                <a:rPr lang="nl-NL" sz="1200" dirty="0">
                  <a:solidFill>
                    <a:schemeClr val="bg1"/>
                  </a:solidFill>
                  <a:latin typeface="+mj-lt"/>
                </a:rPr>
                <a:t>Deze sheet voorziet in een format om risico’s overzichtelijk bij te houden. In dit sjabloon kun je ook de weging van de risico’s toevoegen.</a:t>
              </a:r>
              <a:endParaRPr lang="nl-NL" sz="1200" dirty="0">
                <a:solidFill>
                  <a:schemeClr val="bg1"/>
                </a:solidFill>
                <a:latin typeface="+mj-lt"/>
                <a:cs typeface="Calibri Light"/>
              </a:endParaRPr>
            </a:p>
          </p:txBody>
        </p:sp>
      </p:grpSp>
      <p:grpSp>
        <p:nvGrpSpPr>
          <p:cNvPr id="17" name="Groep 16">
            <a:extLst>
              <a:ext uri="{FF2B5EF4-FFF2-40B4-BE49-F238E27FC236}">
                <a16:creationId xmlns:a16="http://schemas.microsoft.com/office/drawing/2014/main" id="{F5333173-A437-4D8A-9131-382D7B099FC7}"/>
              </a:ext>
            </a:extLst>
          </p:cNvPr>
          <p:cNvGrpSpPr/>
          <p:nvPr/>
        </p:nvGrpSpPr>
        <p:grpSpPr>
          <a:xfrm>
            <a:off x="342459" y="7252700"/>
            <a:ext cx="4297775" cy="900000"/>
            <a:chOff x="342459" y="7256352"/>
            <a:chExt cx="4297775" cy="900000"/>
          </a:xfrm>
        </p:grpSpPr>
        <p:sp>
          <p:nvSpPr>
            <p:cNvPr id="81" name="Rechthoek 80">
              <a:extLst>
                <a:ext uri="{FF2B5EF4-FFF2-40B4-BE49-F238E27FC236}">
                  <a16:creationId xmlns:a16="http://schemas.microsoft.com/office/drawing/2014/main" id="{593ADFF4-88FC-4C44-9769-97072A1CEF79}"/>
                </a:ext>
              </a:extLst>
            </p:cNvPr>
            <p:cNvSpPr/>
            <p:nvPr/>
          </p:nvSpPr>
          <p:spPr>
            <a:xfrm>
              <a:off x="342459" y="7256352"/>
              <a:ext cx="4192612" cy="900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sz="1248"/>
            </a:p>
          </p:txBody>
        </p:sp>
        <p:sp>
          <p:nvSpPr>
            <p:cNvPr id="85" name="Ovaal 84">
              <a:extLst>
                <a:ext uri="{FF2B5EF4-FFF2-40B4-BE49-F238E27FC236}">
                  <a16:creationId xmlns:a16="http://schemas.microsoft.com/office/drawing/2014/main" id="{57F9C5FD-2597-4B2F-A5D8-09410EFF1716}"/>
                </a:ext>
              </a:extLst>
            </p:cNvPr>
            <p:cNvSpPr/>
            <p:nvPr/>
          </p:nvSpPr>
          <p:spPr>
            <a:xfrm>
              <a:off x="481444" y="7511905"/>
              <a:ext cx="396000" cy="396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20129" rIns="0" bIns="2012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b="1">
                  <a:solidFill>
                    <a:schemeClr val="accent4"/>
                  </a:solidFill>
                </a:rPr>
                <a:t>07</a:t>
              </a:r>
              <a:endParaRPr lang="nl-NL" sz="2000" b="1">
                <a:solidFill>
                  <a:schemeClr val="accent4"/>
                </a:solidFill>
              </a:endParaRPr>
            </a:p>
          </p:txBody>
        </p:sp>
        <p:sp>
          <p:nvSpPr>
            <p:cNvPr id="88" name="Rechthoek 87">
              <a:extLst>
                <a:ext uri="{FF2B5EF4-FFF2-40B4-BE49-F238E27FC236}">
                  <a16:creationId xmlns:a16="http://schemas.microsoft.com/office/drawing/2014/main" id="{FD060681-4DC9-467C-B2C3-BC3124EEC325}"/>
                </a:ext>
              </a:extLst>
            </p:cNvPr>
            <p:cNvSpPr/>
            <p:nvPr/>
          </p:nvSpPr>
          <p:spPr>
            <a:xfrm>
              <a:off x="939497" y="7293199"/>
              <a:ext cx="370073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l-NL" sz="1200" b="1" spc="100">
                  <a:solidFill>
                    <a:schemeClr val="bg1"/>
                  </a:solidFill>
                </a:rPr>
                <a:t>Eindrapportage</a:t>
              </a:r>
            </a:p>
            <a:p>
              <a:r>
                <a:rPr lang="nl-NL" sz="1200">
                  <a:solidFill>
                    <a:schemeClr val="bg1"/>
                  </a:solidFill>
                  <a:latin typeface="+mj-lt"/>
                </a:rPr>
                <a:t>Dit sjabloon bevat alle onderdelen die in een EVA eindrapport terug moeten komen. Door dit sjabloon in</a:t>
              </a:r>
              <a:br>
                <a:rPr lang="nl-NL" sz="1200">
                  <a:solidFill>
                    <a:schemeClr val="bg1"/>
                  </a:solidFill>
                  <a:latin typeface="+mj-lt"/>
                </a:rPr>
              </a:br>
              <a:r>
                <a:rPr lang="nl-NL" sz="1200">
                  <a:solidFill>
                    <a:schemeClr val="bg1"/>
                  </a:solidFill>
                  <a:latin typeface="+mj-lt"/>
                </a:rPr>
                <a:t>te vullen doorloop je automatisch het EVA proces.</a:t>
              </a:r>
            </a:p>
          </p:txBody>
        </p:sp>
      </p:grpSp>
      <p:sp>
        <p:nvSpPr>
          <p:cNvPr id="92" name="Rechthoek 91">
            <a:extLst>
              <a:ext uri="{FF2B5EF4-FFF2-40B4-BE49-F238E27FC236}">
                <a16:creationId xmlns:a16="http://schemas.microsoft.com/office/drawing/2014/main" id="{6180B317-3066-4039-AA92-9B5FA6D63E4D}"/>
              </a:ext>
            </a:extLst>
          </p:cNvPr>
          <p:cNvSpPr/>
          <p:nvPr/>
        </p:nvSpPr>
        <p:spPr>
          <a:xfrm>
            <a:off x="4674056" y="1399561"/>
            <a:ext cx="2016000" cy="6753139"/>
          </a:xfrm>
          <a:prstGeom prst="rect">
            <a:avLst/>
          </a:prstGeom>
          <a:solidFill>
            <a:srgbClr val="FECE00"/>
          </a:solidFill>
          <a:ln>
            <a:solidFill>
              <a:srgbClr val="FEC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0259" tIns="20129" rIns="40259" bIns="2012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tx1"/>
                </a:solidFill>
                <a:highlight>
                  <a:srgbClr val="FECE00"/>
                </a:highlight>
              </a:rPr>
              <a:t>Algemeen</a:t>
            </a:r>
          </a:p>
          <a:p>
            <a:endParaRPr lang="nl-NL" sz="1200" dirty="0">
              <a:solidFill>
                <a:schemeClr val="tx1"/>
              </a:solidFill>
              <a:highlight>
                <a:srgbClr val="FECE00"/>
              </a:highlight>
            </a:endParaRPr>
          </a:p>
          <a:p>
            <a:r>
              <a:rPr lang="nl-NL" sz="1200" dirty="0">
                <a:solidFill>
                  <a:schemeClr val="tx1"/>
                </a:solidFill>
                <a:highlight>
                  <a:srgbClr val="FECE00"/>
                </a:highlight>
              </a:rPr>
              <a:t>Deze sjablonen zijn bedoeld ter begeleiding van het EVA-proces. De kwaliteit van het resultaat is afhankelijk van de uitvoering. </a:t>
            </a:r>
          </a:p>
          <a:p>
            <a:endParaRPr lang="nl-NL" sz="1200" dirty="0">
              <a:solidFill>
                <a:schemeClr val="tx1"/>
              </a:solidFill>
              <a:highlight>
                <a:srgbClr val="FECE00"/>
              </a:highlight>
            </a:endParaRPr>
          </a:p>
          <a:p>
            <a:r>
              <a:rPr lang="nl-NL" sz="1200" dirty="0">
                <a:solidFill>
                  <a:schemeClr val="tx1"/>
                </a:solidFill>
                <a:highlight>
                  <a:srgbClr val="FECE00"/>
                </a:highlight>
              </a:rPr>
              <a:t>Pas stukken aan en verwijder stukken die je niet relevant acht. Als je iets mist, vul het dan aan. </a:t>
            </a:r>
          </a:p>
          <a:p>
            <a:endParaRPr lang="nl-NL" sz="1200" dirty="0">
              <a:solidFill>
                <a:schemeClr val="tx1"/>
              </a:solidFill>
              <a:highlight>
                <a:srgbClr val="FECE00"/>
              </a:highlight>
            </a:endParaRPr>
          </a:p>
          <a:p>
            <a:r>
              <a:rPr lang="nl-NL" sz="1200" dirty="0">
                <a:solidFill>
                  <a:schemeClr val="tx1"/>
                </a:solidFill>
                <a:highlight>
                  <a:srgbClr val="FECE00"/>
                </a:highlight>
              </a:rPr>
              <a:t>Deze sjablonen zijn vrij gebruiken. Vermelding van M&amp;I/Partners als bron wordt op prijs gesteld.</a:t>
            </a:r>
          </a:p>
          <a:p>
            <a:endParaRPr lang="nl-NL" sz="1200" dirty="0">
              <a:solidFill>
                <a:schemeClr val="tx1"/>
              </a:solidFill>
              <a:highlight>
                <a:srgbClr val="FECE00"/>
              </a:highlight>
            </a:endParaRPr>
          </a:p>
          <a:p>
            <a:r>
              <a:rPr lang="nl-NL" sz="1200" dirty="0">
                <a:solidFill>
                  <a:schemeClr val="tx1"/>
                </a:solidFill>
                <a:highlight>
                  <a:srgbClr val="FECE00"/>
                </a:highligh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www.mxi.nl/eva</a:t>
            </a:r>
            <a:r>
              <a:rPr lang="nl-NL" sz="1200" dirty="0">
                <a:solidFill>
                  <a:schemeClr val="tx1"/>
                </a:solidFill>
                <a:highlight>
                  <a:srgbClr val="FECE00"/>
                </a:highlight>
              </a:rPr>
              <a:t> </a:t>
            </a:r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AAD6F825-DF25-404B-BA29-0789DD87034B}"/>
              </a:ext>
            </a:extLst>
          </p:cNvPr>
          <p:cNvSpPr/>
          <p:nvPr/>
        </p:nvSpPr>
        <p:spPr>
          <a:xfrm>
            <a:off x="1350459" y="8608672"/>
            <a:ext cx="5339597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fontAlgn="base"/>
            <a:r>
              <a:rPr lang="nl-NL" sz="1200"/>
              <a:t>Sparren over ons Ethische Validatie Algoritmes of meer weten over de praktische toepassing in uw organisatie? Neem contact op met:</a:t>
            </a:r>
            <a:endParaRPr lang="nl-NL" sz="1200" b="1">
              <a:cs typeface="Calibri"/>
            </a:endParaRPr>
          </a:p>
        </p:txBody>
      </p:sp>
      <p:pic>
        <p:nvPicPr>
          <p:cNvPr id="44" name="Afbeelding 43">
            <a:extLst>
              <a:ext uri="{FF2B5EF4-FFF2-40B4-BE49-F238E27FC236}">
                <a16:creationId xmlns:a16="http://schemas.microsoft.com/office/drawing/2014/main" id="{C549F190-B702-4B13-B07C-10D8BB23C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342458" y="8643501"/>
            <a:ext cx="971991" cy="952105"/>
          </a:xfrm>
          <a:prstGeom prst="rect">
            <a:avLst/>
          </a:prstGeom>
        </p:spPr>
      </p:pic>
      <p:sp>
        <p:nvSpPr>
          <p:cNvPr id="47" name="Rechthoek 46">
            <a:extLst>
              <a:ext uri="{FF2B5EF4-FFF2-40B4-BE49-F238E27FC236}">
                <a16:creationId xmlns:a16="http://schemas.microsoft.com/office/drawing/2014/main" id="{D96C32F5-6D57-4D2E-910A-A03DB6B60A18}"/>
              </a:ext>
            </a:extLst>
          </p:cNvPr>
          <p:cNvSpPr/>
          <p:nvPr/>
        </p:nvSpPr>
        <p:spPr>
          <a:xfrm>
            <a:off x="1350459" y="9026682"/>
            <a:ext cx="19861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nl-NL" sz="1200" b="1">
                <a:solidFill>
                  <a:schemeClr val="accent4"/>
                </a:solidFill>
              </a:rPr>
              <a:t>Xadya van Bruxvoort</a:t>
            </a:r>
          </a:p>
          <a:p>
            <a:r>
              <a:rPr lang="en-US" altLang="nl-NL" sz="1200">
                <a:hlinkClick r:id="rId5"/>
              </a:rPr>
              <a:t>Xadya.van.Bruxvoort@mxi.nl</a:t>
            </a:r>
            <a:endParaRPr lang="en-US" altLang="nl-NL" sz="1200"/>
          </a:p>
          <a:p>
            <a:r>
              <a:rPr lang="nl-NL" sz="1200" b="0" i="0" strike="noStrike">
                <a:effectLst/>
              </a:rPr>
              <a:t>06 11 62 95 59</a:t>
            </a:r>
            <a:r>
              <a:rPr lang="en-US" altLang="nl-NL" sz="1200"/>
              <a:t> </a:t>
            </a:r>
            <a:endParaRPr lang="nl-NL" sz="1200"/>
          </a:p>
        </p:txBody>
      </p:sp>
      <p:sp>
        <p:nvSpPr>
          <p:cNvPr id="52" name="TextBox 6">
            <a:extLst>
              <a:ext uri="{FF2B5EF4-FFF2-40B4-BE49-F238E27FC236}">
                <a16:creationId xmlns:a16="http://schemas.microsoft.com/office/drawing/2014/main" id="{A8773382-4CFE-4B56-9446-08F571E44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097" y="2150"/>
            <a:ext cx="68580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nl-NL" altLang="nl-NL" sz="2800" b="1">
                <a:solidFill>
                  <a:schemeClr val="accent4"/>
                </a:solidFill>
                <a:latin typeface="+mn-lt"/>
              </a:rPr>
              <a:t>ETHISCHE VALIDATIE ALGORITMES (EVA)</a:t>
            </a:r>
          </a:p>
        </p:txBody>
      </p:sp>
      <p:sp>
        <p:nvSpPr>
          <p:cNvPr id="61" name="Rechthoek 60">
            <a:extLst>
              <a:ext uri="{FF2B5EF4-FFF2-40B4-BE49-F238E27FC236}">
                <a16:creationId xmlns:a16="http://schemas.microsoft.com/office/drawing/2014/main" id="{C2A987B7-EA99-4D62-B29F-56A7D454F943}"/>
              </a:ext>
            </a:extLst>
          </p:cNvPr>
          <p:cNvSpPr/>
          <p:nvPr/>
        </p:nvSpPr>
        <p:spPr>
          <a:xfrm>
            <a:off x="5940388" y="9526376"/>
            <a:ext cx="955711" cy="23083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r"/>
            <a:r>
              <a:rPr lang="en-US" altLang="nl-NL" sz="900">
                <a:solidFill>
                  <a:srgbClr val="768893"/>
                </a:solidFill>
              </a:rPr>
              <a:t>www.mxi.nl/eva</a:t>
            </a:r>
            <a:endParaRPr lang="nl-NL" sz="900">
              <a:solidFill>
                <a:srgbClr val="768893"/>
              </a:solidFill>
            </a:endParaRPr>
          </a:p>
        </p:txBody>
      </p:sp>
      <p:pic>
        <p:nvPicPr>
          <p:cNvPr id="63" name="Afbeelding 62">
            <a:extLst>
              <a:ext uri="{FF2B5EF4-FFF2-40B4-BE49-F238E27FC236}">
                <a16:creationId xmlns:a16="http://schemas.microsoft.com/office/drawing/2014/main" id="{6BA20E3F-777E-42E8-8E41-68CA2A57A1F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088" y="9450457"/>
            <a:ext cx="784132" cy="11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66176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M&amp;I Partners Thema 1">
      <a:dk1>
        <a:sysClr val="windowText" lastClr="000000"/>
      </a:dk1>
      <a:lt1>
        <a:sysClr val="window" lastClr="FFFFFF"/>
      </a:lt1>
      <a:dk2>
        <a:srgbClr val="3FA3C1"/>
      </a:dk2>
      <a:lt2>
        <a:srgbClr val="99BCD2"/>
      </a:lt2>
      <a:accent1>
        <a:srgbClr val="0082A6"/>
      </a:accent1>
      <a:accent2>
        <a:srgbClr val="883486"/>
      </a:accent2>
      <a:accent3>
        <a:srgbClr val="96C1E6"/>
      </a:accent3>
      <a:accent4>
        <a:srgbClr val="006782"/>
      </a:accent4>
      <a:accent5>
        <a:srgbClr val="678EA6"/>
      </a:accent5>
      <a:accent6>
        <a:srgbClr val="AABAC7"/>
      </a:accent6>
      <a:hlink>
        <a:srgbClr val="3FA3C1"/>
      </a:hlink>
      <a:folHlink>
        <a:srgbClr val="AABAC7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429225987A704C971CAE823306C405" ma:contentTypeVersion="15" ma:contentTypeDescription="Een nieuw document maken." ma:contentTypeScope="" ma:versionID="b81e4c6e1dc191257b8fb1789d4b3172">
  <xsd:schema xmlns:xsd="http://www.w3.org/2001/XMLSchema" xmlns:xs="http://www.w3.org/2001/XMLSchema" xmlns:p="http://schemas.microsoft.com/office/2006/metadata/properties" xmlns:ns2="ce8022a3-b256-4722-9573-f5872da01f5e" xmlns:ns3="9f2ba51d-3347-4977-9322-4198fa9a2869" targetNamespace="http://schemas.microsoft.com/office/2006/metadata/properties" ma:root="true" ma:fieldsID="2ccdee398cb0b64317b5ec8688c4a330" ns2:_="" ns3:_="">
    <xsd:import namespace="ce8022a3-b256-4722-9573-f5872da01f5e"/>
    <xsd:import namespace="9f2ba51d-3347-4977-9322-4198fa9a2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8022a3-b256-4722-9573-f5872da01f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4d1d4fe6-bafe-4019-8c30-09eb31e6d3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2ba51d-3347-4977-9322-4198fa9a286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c0351d5-ce32-4f27-a28e-298b16f0308e}" ma:internalName="TaxCatchAll" ma:showField="CatchAllData" ma:web="9f2ba51d-3347-4977-9322-4198fa9a2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2ba51d-3347-4977-9322-4198fa9a2869" xsi:nil="true"/>
    <lcf76f155ced4ddcb4097134ff3c332f xmlns="ce8022a3-b256-4722-9573-f5872da01f5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D5CC929-79B3-4C12-832F-D29DAAEC35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7E0756-CEE1-49F6-9C50-BDDD13FE996E}"/>
</file>

<file path=customXml/itemProps3.xml><?xml version="1.0" encoding="utf-8"?>
<ds:datastoreItem xmlns:ds="http://schemas.openxmlformats.org/officeDocument/2006/customXml" ds:itemID="{F9BAFFD7-E8B7-498E-A135-B0CAD028C4CD}">
  <ds:schemaRefs>
    <ds:schemaRef ds:uri="2132d0b4-64c4-4eba-a341-9e9a43be3ca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486</Words>
  <Application>Microsoft Office PowerPoint</Application>
  <PresentationFormat>Aangepast</PresentationFormat>
  <Paragraphs>85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EVA-model</dc:title>
  <dc:creator>M&amp;I/Partners</dc:creator>
  <cp:keywords>EVA M&amp;I/Partners</cp:keywords>
  <cp:lastModifiedBy>Veerle Leenders</cp:lastModifiedBy>
  <cp:revision>3</cp:revision>
  <dcterms:created xsi:type="dcterms:W3CDTF">1601-01-01T00:00:00Z</dcterms:created>
  <dcterms:modified xsi:type="dcterms:W3CDTF">2021-05-24T10:20:18Z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0x01010000429225987A704C971CAE823306C405</vt:lpwstr>
  </property>
  <property fmtid="{D5CDD505-2E9C-101B-9397-08002B2CF9AE}" pid="3" name="AuthorIds_UIVersion_7168">
    <vt:lpwstr>372</vt:lpwstr>
  </property>
</Properties>
</file>